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3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90" y="-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6227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GB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227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GB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62475" cy="3419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82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687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mtClean="0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6227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GB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227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B753B300-5969-4A1F-8502-14B2437B705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972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2BA9BB-A88A-47DE-8812-61B8D47E9E1F}" type="slidenum">
              <a:rPr lang="en-GB"/>
              <a:pPr/>
              <a:t>1</a:t>
            </a:fld>
            <a:endParaRPr lang="en-GB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42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GB">
                <a:latin typeface="Arial" charset="0"/>
                <a:ea typeface="Lucida Sans Unicode" charset="0"/>
                <a:cs typeface="Lucida Sans Unicode" charset="0"/>
              </a:rPr>
              <a:t>            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8B51A4E-2E04-4C10-84E8-40E07EE0887B}" type="slidenum">
              <a:rPr lang="en-GB"/>
              <a:pPr/>
              <a:t>10</a:t>
            </a:fld>
            <a:endParaRPr lang="en-GB"/>
          </a:p>
        </p:txBody>
      </p:sp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05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30FA3C-B501-40E2-B958-FD51F5B7BEDF}" type="slidenum">
              <a:rPr lang="en-GB"/>
              <a:pPr/>
              <a:t>11</a:t>
            </a:fld>
            <a:endParaRPr lang="en-GB"/>
          </a:p>
        </p:txBody>
      </p:sp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08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05A7E0-61AE-441F-AE71-0AE32D256471}" type="slidenum">
              <a:rPr lang="en-GB"/>
              <a:pPr/>
              <a:t>12</a:t>
            </a:fld>
            <a:endParaRPr lang="en-GB"/>
          </a:p>
        </p:txBody>
      </p:sp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10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A25AD5-E808-4755-A796-0B2F72520DBB}" type="slidenum">
              <a:rPr lang="en-GB"/>
              <a:pPr/>
              <a:t>13</a:t>
            </a:fld>
            <a:endParaRPr lang="en-GB"/>
          </a:p>
        </p:txBody>
      </p:sp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813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490E4B-C140-4875-8154-C731F9298162}" type="slidenum">
              <a:rPr lang="en-GB"/>
              <a:pPr/>
              <a:t>14</a:t>
            </a:fld>
            <a:endParaRPr lang="en-GB"/>
          </a:p>
        </p:txBody>
      </p:sp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15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4D0DDF7-1F9D-41D2-BB2D-73566881D275}" type="slidenum">
              <a:rPr lang="en-GB"/>
              <a:pPr/>
              <a:t>15</a:t>
            </a:fld>
            <a:endParaRPr lang="en-GB"/>
          </a:p>
        </p:txBody>
      </p:sp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17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62AF3C-A9D8-47F0-8AAC-B59D665D3799}" type="slidenum">
              <a:rPr lang="en-GB"/>
              <a:pPr/>
              <a:t>16</a:t>
            </a:fld>
            <a:endParaRPr lang="en-GB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20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CB0A60-12EA-4DDF-8966-2B45B7D52863}" type="slidenum">
              <a:rPr lang="en-GB"/>
              <a:pPr/>
              <a:t>17</a:t>
            </a:fld>
            <a:endParaRPr lang="en-GB"/>
          </a:p>
        </p:txBody>
      </p:sp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222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2BC1F34-EF95-4868-819C-9BFAA0FF5F97}" type="slidenum">
              <a:rPr lang="en-GB"/>
              <a:pPr/>
              <a:t>18</a:t>
            </a:fld>
            <a:endParaRPr lang="en-GB"/>
          </a:p>
        </p:txBody>
      </p:sp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25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5E606A-2DFA-450B-ABFE-0B94600D9F0A}" type="slidenum">
              <a:rPr lang="en-GB"/>
              <a:pPr/>
              <a:t>19</a:t>
            </a:fld>
            <a:endParaRPr lang="en-GB"/>
          </a:p>
        </p:txBody>
      </p:sp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27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C9CBF6-B235-4146-A727-416CC8F472F9}" type="slidenum">
              <a:rPr lang="en-GB"/>
              <a:pPr/>
              <a:t>2</a:t>
            </a:fld>
            <a:endParaRPr lang="en-GB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86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7B5E06-79A9-469F-B2FE-29D185CDAF35}" type="slidenum">
              <a:rPr lang="en-GB"/>
              <a:pPr/>
              <a:t>20</a:t>
            </a:fld>
            <a:endParaRPr lang="en-GB"/>
          </a:p>
        </p:txBody>
      </p:sp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529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B2690C9-8B40-43C2-B018-D2140498CE05}" type="slidenum">
              <a:rPr lang="en-GB"/>
              <a:pPr/>
              <a:t>21</a:t>
            </a:fld>
            <a:endParaRPr lang="en-GB"/>
          </a:p>
        </p:txBody>
      </p:sp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632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0241B3-F2DF-4C1F-A527-D82BCD2B23CD}" type="slidenum">
              <a:rPr lang="en-GB"/>
              <a:pPr/>
              <a:t>22</a:t>
            </a:fld>
            <a:endParaRPr lang="en-GB"/>
          </a:p>
        </p:txBody>
      </p:sp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734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D59B5E-FFA9-4126-AC21-F4D5D57AE967}" type="slidenum">
              <a:rPr lang="en-GB"/>
              <a:pPr/>
              <a:t>23</a:t>
            </a:fld>
            <a:endParaRPr lang="en-GB"/>
          </a:p>
        </p:txBody>
      </p:sp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37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0C2B532-0A9F-481B-AF1D-9AF15E703AEE}" type="slidenum">
              <a:rPr lang="en-GB"/>
              <a:pPr/>
              <a:t>24</a:t>
            </a:fld>
            <a:endParaRPr lang="en-GB"/>
          </a:p>
        </p:txBody>
      </p:sp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939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EF23B80-9B23-4283-840C-D4D751264610}" type="slidenum">
              <a:rPr lang="en-GB"/>
              <a:pPr/>
              <a:t>25</a:t>
            </a:fld>
            <a:endParaRPr lang="en-GB"/>
          </a:p>
        </p:txBody>
      </p:sp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041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7937A99-02FA-42E4-AD1F-34B40103CAD2}" type="slidenum">
              <a:rPr lang="en-GB"/>
              <a:pPr/>
              <a:t>26</a:t>
            </a:fld>
            <a:endParaRPr lang="en-GB"/>
          </a:p>
        </p:txBody>
      </p:sp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44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9E05FD-12F7-4897-BCB6-F8BF5533FAA5}" type="slidenum">
              <a:rPr lang="en-GB"/>
              <a:pPr/>
              <a:t>27</a:t>
            </a:fld>
            <a:endParaRPr lang="en-GB"/>
          </a:p>
        </p:txBody>
      </p:sp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246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AC4D061-C75C-42FA-AE56-0BF721BE0E1C}" type="slidenum">
              <a:rPr lang="en-GB"/>
              <a:pPr/>
              <a:t>28</a:t>
            </a:fld>
            <a:endParaRPr lang="en-GB"/>
          </a:p>
        </p:txBody>
      </p:sp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49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49550D2-538C-45F5-B1CE-CD537F85D547}" type="slidenum">
              <a:rPr lang="en-GB"/>
              <a:pPr/>
              <a:t>29</a:t>
            </a:fld>
            <a:endParaRPr lang="en-GB"/>
          </a:p>
        </p:txBody>
      </p:sp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451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422E05-C37D-4D02-BD74-AA6A4EAC03D7}" type="slidenum">
              <a:rPr lang="en-GB"/>
              <a:pPr/>
              <a:t>3</a:t>
            </a:fld>
            <a:endParaRPr lang="en-GB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9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207053-CA33-4362-BB46-9757DF482E99}" type="slidenum">
              <a:rPr lang="en-GB"/>
              <a:pPr/>
              <a:t>30</a:t>
            </a:fld>
            <a:endParaRPr lang="en-GB"/>
          </a:p>
        </p:txBody>
      </p:sp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53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A8AF80-A780-4804-B760-65D9B1E5B417}" type="slidenum">
              <a:rPr lang="en-GB"/>
              <a:pPr/>
              <a:t>31</a:t>
            </a:fld>
            <a:endParaRPr lang="en-GB"/>
          </a:p>
        </p:txBody>
      </p:sp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656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ADDDB5-F98B-43DA-9D1B-C9AD3A0F456A}" type="slidenum">
              <a:rPr lang="en-GB"/>
              <a:pPr/>
              <a:t>4</a:t>
            </a:fld>
            <a:endParaRPr lang="en-GB"/>
          </a:p>
        </p:txBody>
      </p:sp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91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73F031-5B51-4665-86EC-6BF19E353BDC}" type="slidenum">
              <a:rPr lang="en-GB"/>
              <a:pPr/>
              <a:t>5</a:t>
            </a:fld>
            <a:endParaRPr lang="en-GB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93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C0BA165-2AE9-4ED7-85B7-324D650215B6}" type="slidenum">
              <a:rPr lang="en-GB"/>
              <a:pPr/>
              <a:t>6</a:t>
            </a:fld>
            <a:endParaRPr lang="en-GB"/>
          </a:p>
        </p:txBody>
      </p:sp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6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9322C3C-BD49-471A-9D39-C68B617D7886}" type="slidenum">
              <a:rPr lang="en-GB"/>
              <a:pPr/>
              <a:t>7</a:t>
            </a:fld>
            <a:endParaRPr lang="en-GB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98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8D267D-A7C2-4008-AA94-B5EBF0C2E96D}" type="slidenum">
              <a:rPr lang="en-GB"/>
              <a:pPr/>
              <a:t>8</a:t>
            </a:fld>
            <a:endParaRPr lang="en-GB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1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445D453-6708-4454-80A9-BCBC8452DA46}" type="slidenum">
              <a:rPr lang="en-GB"/>
              <a:pPr/>
              <a:t>9</a:t>
            </a:fld>
            <a:endParaRPr lang="en-GB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03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77262A5-801A-4149-83AB-435BA7BE4A6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41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20FD6E5-9726-4F17-9414-4B88F77916E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41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3050" y="128588"/>
            <a:ext cx="2054225" cy="59880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3450" cy="59880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D91F371-AA8F-4EFF-B14C-2F80860BEA3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438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0075" cy="143351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3838" cy="45164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033837" cy="45164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>
          <a:xfrm>
            <a:off x="457200" y="6249988"/>
            <a:ext cx="2124075" cy="4667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>
          <a:xfrm>
            <a:off x="6553200" y="6248400"/>
            <a:ext cx="2124075" cy="466725"/>
          </a:xfrm>
        </p:spPr>
        <p:txBody>
          <a:bodyPr/>
          <a:lstStyle>
            <a:lvl1pPr>
              <a:defRPr/>
            </a:lvl1pPr>
          </a:lstStyle>
          <a:p>
            <a:fld id="{B988579B-E294-4FFC-AB27-4B7B8C1518E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idx="12"/>
          </p:nvPr>
        </p:nvSpPr>
        <p:spPr>
          <a:xfrm>
            <a:off x="3124200" y="6248400"/>
            <a:ext cx="2886075" cy="4667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415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248E28D-600B-4C8F-AAF8-1E9F1042349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561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1DA8F7F-8CA8-4681-96CD-FED8B6DD76F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233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5255144-EB4C-4E8D-A0A0-B6C1F00A803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367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3838" cy="4516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604963"/>
            <a:ext cx="4033837" cy="4516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7296939-F4C0-4B90-B68D-C096C2DE02C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790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570D8CA-A0D3-469B-98A5-2EB2A880A61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419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E05DAAA-9345-4D42-AE96-9D3EC3F88E3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152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8674782-35AD-4DAA-A4C9-63383B0EF98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28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95BDB52-726A-47B9-B6B8-0511110F3CA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978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99ED6DF-EBBA-4842-BB00-050365E35C2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04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2AAE8E9-950C-4351-8096-C7CFD35E61F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2527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64BC42A-C114-4FD0-8E91-ABD8547C953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2712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3050" y="1604963"/>
            <a:ext cx="2054225" cy="451643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3450" cy="4516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3BC3F81-3D7A-435F-BE90-FC1ADD3414B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8347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736725"/>
            <a:ext cx="7762875" cy="19113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457200" y="6248400"/>
            <a:ext cx="2124075" cy="4667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>
          <a:xfrm>
            <a:off x="3124200" y="6249988"/>
            <a:ext cx="2886075" cy="4667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>
          <a:xfrm>
            <a:off x="6553200" y="6253163"/>
            <a:ext cx="2124075" cy="466725"/>
          </a:xfrm>
        </p:spPr>
        <p:txBody>
          <a:bodyPr/>
          <a:lstStyle>
            <a:lvl1pPr>
              <a:defRPr/>
            </a:lvl1pPr>
          </a:lstStyle>
          <a:p>
            <a:fld id="{FADFA32D-11E9-4398-8C2B-83C0D8A7A14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53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C45C8EE-FCF9-474A-A1C6-36D43272C60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048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3838" cy="451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033837" cy="4516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F2F42D6-5AA9-4E95-B0DB-62D6B39A559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73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53FECE2-EFD3-4879-96BC-BB9519EB3AA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170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43A04BD-FDFF-4CB5-9A40-5C8DCF0589D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44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129A9AF-C4F3-4145-9C97-32CDC6F2016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19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41CDCFA-E75F-42CD-8243-F5840250133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877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CEBC643-7BF2-41B0-9AE7-1E6486A926E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39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9988"/>
            <a:ext cx="2124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24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ea typeface="+mn-ea"/>
                <a:cs typeface="+mn-cs"/>
              </a:defRPr>
            </a:lvl1pPr>
          </a:lstStyle>
          <a:p>
            <a:fld id="{4603CE70-8E43-4659-8DA5-587E30E28482}" type="slidenum">
              <a:rPr lang="en-GB"/>
              <a:pPr/>
              <a:t>‹#›</a:t>
            </a:fld>
            <a:endParaRPr lang="en-GB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0" y="0"/>
            <a:ext cx="9139238" cy="6848475"/>
            <a:chOff x="0" y="0"/>
            <a:chExt cx="5757" cy="4314"/>
          </a:xfrm>
        </p:grpSpPr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1728" y="2230"/>
              <a:ext cx="4026" cy="2084"/>
              <a:chOff x="1728" y="2230"/>
              <a:chExt cx="4026" cy="2084"/>
            </a:xfrm>
          </p:grpSpPr>
          <p:sp>
            <p:nvSpPr>
              <p:cNvPr id="1029" name="Freeform 5"/>
              <p:cNvSpPr>
                <a:spLocks noChangeArrowheads="1"/>
              </p:cNvSpPr>
              <p:nvPr/>
            </p:nvSpPr>
            <p:spPr bwMode="auto">
              <a:xfrm>
                <a:off x="1728" y="2644"/>
                <a:ext cx="2881" cy="1670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E8A"/>
                  </a:gs>
                  <a:gs pos="100000">
                    <a:srgbClr val="003399"/>
                  </a:gs>
                </a:gsLst>
                <a:lin ang="108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0" name="Freeform 6"/>
              <p:cNvSpPr>
                <a:spLocks noChangeArrowheads="1"/>
              </p:cNvSpPr>
              <p:nvPr/>
            </p:nvSpPr>
            <p:spPr bwMode="auto">
              <a:xfrm>
                <a:off x="4170" y="2671"/>
                <a:ext cx="1258" cy="810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E8A"/>
                  </a:gs>
                  <a:gs pos="100000">
                    <a:srgbClr val="003399"/>
                  </a:gs>
                </a:gsLst>
                <a:lin ang="135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1" name="Freeform 7"/>
              <p:cNvSpPr>
                <a:spLocks noChangeArrowheads="1"/>
              </p:cNvSpPr>
              <p:nvPr/>
            </p:nvSpPr>
            <p:spPr bwMode="auto">
              <a:xfrm>
                <a:off x="2900" y="3346"/>
                <a:ext cx="2848" cy="968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97C"/>
                  </a:gs>
                  <a:gs pos="100000">
                    <a:srgbClr val="003399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2" name="Freeform 8"/>
              <p:cNvSpPr>
                <a:spLocks noChangeArrowheads="1"/>
              </p:cNvSpPr>
              <p:nvPr/>
            </p:nvSpPr>
            <p:spPr bwMode="auto">
              <a:xfrm>
                <a:off x="2748" y="2230"/>
                <a:ext cx="3006" cy="2084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rgbClr val="00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" name="Freeform 9"/>
              <p:cNvSpPr>
                <a:spLocks noChangeArrowheads="1"/>
              </p:cNvSpPr>
              <p:nvPr/>
            </p:nvSpPr>
            <p:spPr bwMode="auto">
              <a:xfrm>
                <a:off x="4501" y="2317"/>
                <a:ext cx="1247" cy="538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3399"/>
                  </a:gs>
                  <a:gs pos="100000">
                    <a:srgbClr val="002C85"/>
                  </a:gs>
                </a:gsLst>
                <a:lin ang="135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034" name="Freeform 10"/>
            <p:cNvSpPr>
              <a:spLocks noChangeArrowheads="1"/>
            </p:cNvSpPr>
            <p:nvPr/>
          </p:nvSpPr>
          <p:spPr bwMode="auto">
            <a:xfrm>
              <a:off x="3322" y="1341"/>
              <a:ext cx="1824" cy="1536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002B81"/>
                </a:gs>
              </a:gsLst>
              <a:lin ang="135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5" name="Freeform 11"/>
            <p:cNvSpPr>
              <a:spLocks noChangeArrowheads="1"/>
            </p:cNvSpPr>
            <p:nvPr/>
          </p:nvSpPr>
          <p:spPr bwMode="auto">
            <a:xfrm>
              <a:off x="0" y="0"/>
              <a:ext cx="5757" cy="1775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514"/>
                </a:gs>
                <a:gs pos="100000">
                  <a:srgbClr val="003399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0075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0075" cy="451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3" r:id="rId12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Garamond" pitchFamily="16" charset="0"/>
          <a:ea typeface="Lucida Sans Unicode" charset="0"/>
          <a:cs typeface="Lucida Sans Unicode" charset="0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Garamond" pitchFamily="16" charset="0"/>
          <a:ea typeface="Lucida Sans Unicode" charset="0"/>
          <a:cs typeface="Lucida Sans Unicode" charset="0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Garamond" pitchFamily="16" charset="0"/>
          <a:ea typeface="Lucida Sans Unicode" charset="0"/>
          <a:cs typeface="Lucida Sans Unicode" charset="0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Garamond" pitchFamily="16" charset="0"/>
          <a:ea typeface="Lucida Sans Unicode" charset="0"/>
          <a:cs typeface="Lucida Sans Unicode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Garamond" pitchFamily="16" charset="0"/>
          <a:ea typeface="Lucida Sans Unicode" charset="0"/>
          <a:cs typeface="Lucida Sans Unicode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Garamond" pitchFamily="16" charset="0"/>
          <a:ea typeface="Lucida Sans Unicode" charset="0"/>
          <a:cs typeface="Lucida Sans Unicode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Garamond" pitchFamily="16" charset="0"/>
          <a:ea typeface="Lucida Sans Unicode" charset="0"/>
          <a:cs typeface="Lucida Sans Unicode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Garamond" pitchFamily="16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0" y="0"/>
            <a:ext cx="9139238" cy="6848475"/>
            <a:chOff x="0" y="0"/>
            <a:chExt cx="5757" cy="4314"/>
          </a:xfrm>
        </p:grpSpPr>
        <p:grpSp>
          <p:nvGrpSpPr>
            <p:cNvPr id="2050" name="Group 2"/>
            <p:cNvGrpSpPr>
              <a:grpSpLocks/>
            </p:cNvGrpSpPr>
            <p:nvPr/>
          </p:nvGrpSpPr>
          <p:grpSpPr bwMode="auto">
            <a:xfrm>
              <a:off x="1728" y="2230"/>
              <a:ext cx="4026" cy="2084"/>
              <a:chOff x="1728" y="2230"/>
              <a:chExt cx="4026" cy="2084"/>
            </a:xfrm>
          </p:grpSpPr>
          <p:sp>
            <p:nvSpPr>
              <p:cNvPr id="2051" name="Freeform 3"/>
              <p:cNvSpPr>
                <a:spLocks noChangeArrowheads="1"/>
              </p:cNvSpPr>
              <p:nvPr/>
            </p:nvSpPr>
            <p:spPr bwMode="auto">
              <a:xfrm>
                <a:off x="1728" y="2644"/>
                <a:ext cx="2881" cy="1670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E8A"/>
                  </a:gs>
                  <a:gs pos="100000">
                    <a:srgbClr val="003399"/>
                  </a:gs>
                </a:gsLst>
                <a:lin ang="108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2" name="Freeform 4"/>
              <p:cNvSpPr>
                <a:spLocks noChangeArrowheads="1"/>
              </p:cNvSpPr>
              <p:nvPr/>
            </p:nvSpPr>
            <p:spPr bwMode="auto">
              <a:xfrm>
                <a:off x="4170" y="2671"/>
                <a:ext cx="1258" cy="810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E8A"/>
                  </a:gs>
                  <a:gs pos="100000">
                    <a:srgbClr val="003399"/>
                  </a:gs>
                </a:gsLst>
                <a:lin ang="135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3" name="Freeform 5"/>
              <p:cNvSpPr>
                <a:spLocks noChangeArrowheads="1"/>
              </p:cNvSpPr>
              <p:nvPr/>
            </p:nvSpPr>
            <p:spPr bwMode="auto">
              <a:xfrm>
                <a:off x="2900" y="3346"/>
                <a:ext cx="2848" cy="968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97C"/>
                  </a:gs>
                  <a:gs pos="100000">
                    <a:srgbClr val="003399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4" name="Freeform 6"/>
              <p:cNvSpPr>
                <a:spLocks noChangeArrowheads="1"/>
              </p:cNvSpPr>
              <p:nvPr/>
            </p:nvSpPr>
            <p:spPr bwMode="auto">
              <a:xfrm>
                <a:off x="2748" y="2230"/>
                <a:ext cx="3006" cy="2084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rgbClr val="00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5" name="Freeform 7"/>
              <p:cNvSpPr>
                <a:spLocks noChangeArrowheads="1"/>
              </p:cNvSpPr>
              <p:nvPr/>
            </p:nvSpPr>
            <p:spPr bwMode="auto">
              <a:xfrm>
                <a:off x="4501" y="2317"/>
                <a:ext cx="1247" cy="538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3399"/>
                  </a:gs>
                  <a:gs pos="100000">
                    <a:srgbClr val="002C85"/>
                  </a:gs>
                </a:gsLst>
                <a:lin ang="135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056" name="Freeform 8"/>
            <p:cNvSpPr>
              <a:spLocks noChangeArrowheads="1"/>
            </p:cNvSpPr>
            <p:nvPr/>
          </p:nvSpPr>
          <p:spPr bwMode="auto">
            <a:xfrm>
              <a:off x="3322" y="1341"/>
              <a:ext cx="1824" cy="1536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002B81"/>
                </a:gs>
              </a:gsLst>
              <a:lin ang="135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7" name="Freeform 9"/>
            <p:cNvSpPr>
              <a:spLocks noChangeArrowheads="1"/>
            </p:cNvSpPr>
            <p:nvPr/>
          </p:nvSpPr>
          <p:spPr bwMode="auto">
            <a:xfrm>
              <a:off x="0" y="0"/>
              <a:ext cx="5757" cy="1775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514"/>
                </a:gs>
                <a:gs pos="100000">
                  <a:srgbClr val="003399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5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36725"/>
            <a:ext cx="7762875" cy="191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24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GB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9988"/>
            <a:ext cx="288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FFFFFF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GB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53163"/>
            <a:ext cx="2124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3D9251F9-9AA6-400F-AF1E-916A8F8D2EB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0075" cy="451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Garamond" pitchFamily="16" charset="0"/>
          <a:ea typeface="Lucida Sans Unicode" charset="0"/>
          <a:cs typeface="Lucida Sans Unicode" charset="0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Garamond" pitchFamily="16" charset="0"/>
          <a:ea typeface="Lucida Sans Unicode" charset="0"/>
          <a:cs typeface="Lucida Sans Unicode" charset="0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Garamond" pitchFamily="16" charset="0"/>
          <a:ea typeface="Lucida Sans Unicode" charset="0"/>
          <a:cs typeface="Lucida Sans Unicode" charset="0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Garamond" pitchFamily="16" charset="0"/>
          <a:ea typeface="Lucida Sans Unicode" charset="0"/>
          <a:cs typeface="Lucida Sans Unicode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Garamond" pitchFamily="16" charset="0"/>
          <a:ea typeface="Lucida Sans Unicode" charset="0"/>
          <a:cs typeface="Lucida Sans Unicode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Garamond" pitchFamily="16" charset="0"/>
          <a:ea typeface="Lucida Sans Unicode" charset="0"/>
          <a:cs typeface="Lucida Sans Unicode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Garamond" pitchFamily="16" charset="0"/>
          <a:ea typeface="Lucida Sans Unicode" charset="0"/>
          <a:cs typeface="Lucida Sans Unicode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E5E5FF"/>
          </a:solidFill>
          <a:effectLst>
            <a:outerShdw blurRad="38100" dist="38100" dir="2700000" algn="tl">
              <a:srgbClr val="000000"/>
            </a:outerShdw>
          </a:effectLst>
          <a:latin typeface="Garamond" pitchFamily="16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zam@zam.cz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735138"/>
            <a:ext cx="7772400" cy="1922462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6000"/>
              <a:t>ZAM – SERVIS</a:t>
            </a:r>
            <a:br>
              <a:rPr lang="en-GB" sz="6000"/>
            </a:br>
            <a:endParaRPr lang="en-GB" sz="600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0" indent="0" algn="ctr">
              <a:buClrTx/>
              <a:buSzPct val="7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VÝROBKY PRO ŠACHTY DO PROSTŘEDÍ S NEBEZPEČÍM VÝBUCHU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-163513"/>
            <a:ext cx="8362950" cy="25320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VFSK 41 - Vysokofrekvenční signalizace z těžní nádoby pro dvě těžní jámy</a:t>
            </a:r>
            <a:br>
              <a:rPr lang="en-GB" sz="4000"/>
            </a:br>
            <a:endParaRPr lang="en-GB" sz="400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33600"/>
            <a:ext cx="8229600" cy="4464050"/>
          </a:xfrm>
          <a:ln/>
        </p:spPr>
        <p:txBody>
          <a:bodyPr/>
          <a:lstStyle/>
          <a:p>
            <a:pPr marL="333375" indent="-333375">
              <a:lnSpc>
                <a:spcPct val="90000"/>
              </a:lnSpc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/>
              <a:t>Zařízení VFSK-41 je určeno k bezdrátovému návěští mezi dvěma  dopravními nádobami a obsluhou  těžního  stroje.  Použití  je  zejména pro  jámy hlubinných dolů u těžních strojů se spodním vyrovnávacím lanem i  bez něho.</a:t>
            </a:r>
          </a:p>
          <a:p>
            <a:pPr marL="333375" indent="-333375">
              <a:lnSpc>
                <a:spcPct val="90000"/>
              </a:lnSpc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/>
              <a:t>   Zařízení VFSK-41 lze používat v prostorách s nebezpečím výbuchu  metanu SNM 2.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15888"/>
            <a:ext cx="8229600" cy="19224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HKZ-1 – hlasový komunikační systém v těžní kleci</a:t>
            </a:r>
            <a:br>
              <a:rPr lang="en-GB" sz="4000"/>
            </a:br>
            <a:endParaRPr lang="en-GB" sz="40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3375" indent="-333375"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/>
              <a:t>Radiostanice DUP 01</a:t>
            </a:r>
            <a:r>
              <a:rPr lang="en-GB"/>
              <a:t> 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682875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" y="3060700"/>
            <a:ext cx="4502150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15888"/>
            <a:ext cx="8229600" cy="19224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HKZ-1 – hlasový komunikační systém v těžní kleci</a:t>
            </a:r>
            <a:br>
              <a:rPr lang="en-GB" sz="4000"/>
            </a:br>
            <a:endParaRPr lang="en-GB" sz="4000"/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>
                <a:solidFill>
                  <a:srgbClr val="FFFFFF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>
                <a:solidFill>
                  <a:srgbClr val="FFFFFF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>
                <a:solidFill>
                  <a:srgbClr val="FFFFFF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>
                <a:solidFill>
                  <a:srgbClr val="FFFFFF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>
                <a:solidFill>
                  <a:srgbClr val="FFFFFF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>
                <a:solidFill>
                  <a:srgbClr val="FFFFFF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>
                <a:solidFill>
                  <a:srgbClr val="FFFFFF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>
                <a:solidFill>
                  <a:srgbClr val="FFFFFF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>
                <a:solidFill>
                  <a:srgbClr val="FFFFFF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Bef>
                <a:spcPts val="800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6" charset="0"/>
              </a:rPr>
              <a:t> </a:t>
            </a:r>
            <a:r>
              <a:rPr lang="en-GB" sz="3200" b="1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6" charset="0"/>
              </a:rPr>
              <a:t>Pojítko HKZ-1 je komunikační zařízení určené pro doly, které společně s anténou umožňuje bezdrátovou komunikaci obsluhy strojovny s pracovníky v těžní kleci. Hlasová komunikace doplňuje zařízení vf signalizace v kleci VFSK-41.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15888"/>
            <a:ext cx="8229600" cy="19224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SEFAR AB1 – přilbový komunikační systém</a:t>
            </a:r>
            <a:br>
              <a:rPr lang="en-GB" sz="4000"/>
            </a:br>
            <a:endParaRPr lang="en-GB" sz="400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2519363"/>
            <a:ext cx="5400675" cy="320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15888"/>
            <a:ext cx="8229600" cy="19224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SEFAR AB1 – přilbový komunikační systém</a:t>
            </a:r>
            <a:br>
              <a:rPr lang="en-GB" sz="4000"/>
            </a:br>
            <a:endParaRPr lang="en-GB" sz="400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3375" indent="-333375">
              <a:spcBef>
                <a:spcPts val="7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/>
              <a:t>Důlní komunikační a zabezpečovací systém je určen pro zajištění hovorového spojení a bezpečnosti v rubání, na pásových třídách, ale i ve všech ostatních prostorách důlních podniků. Zajišťuje poloduplexní jednokanálovou hovorovou komunikaci mezi radiovými stanicemi  umístěnými v důlních přilbách a slouží k  blokování důlního stroje pomocí vypínače z důlní přilby. Je určen do prostředí výbuchu metanu SNM2.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0500"/>
            <a:ext cx="8229600" cy="13128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DMS-32 – důlní merkaptanová signalizace, evakuační systém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3375" indent="-333375"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/>
              <a:t>Důlní část DMS-PD</a:t>
            </a:r>
            <a:r>
              <a:rPr lang="en-GB"/>
              <a:t> 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806575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313" y="2868613"/>
            <a:ext cx="2603500" cy="325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15888"/>
            <a:ext cx="8229600" cy="19224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DMS-32 – důlní merkaptanová signalizace, evakuační systém</a:t>
            </a:r>
            <a:br>
              <a:rPr lang="en-GB" sz="4000"/>
            </a:br>
            <a:endParaRPr lang="en-GB" sz="400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3375" indent="-333375">
              <a:lnSpc>
                <a:spcPct val="90000"/>
              </a:lnSpc>
              <a:spcBef>
                <a:spcPts val="7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/>
              <a:t>Důlní merkaptanová signalizace DMS 32 upozorňuje důlní pracovníky na nebezpečí vzniklé havarijní situace v dole pomocí inertní aromatické látky vypuštěné do větrného proudu a zajišťuje jejich rychlé odvolání z ohrožených úseků. Důlní části jsou rozmístěny dle potřeby uživatele. Jejich ovládání zajišťuje povrchová část, umístěná na dispečerském pracovišti. Signalizace je konstruována jako úseková.</a:t>
            </a:r>
          </a:p>
          <a:p>
            <a:pPr marL="333375" indent="-333375">
              <a:lnSpc>
                <a:spcPct val="90000"/>
              </a:lnSpc>
              <a:spcBef>
                <a:spcPts val="7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/>
              <a:t>   Zařízení je určeno pro prostředí s nebezpečím výbuchu SNM2.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0500"/>
            <a:ext cx="8229600" cy="13128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Signalizační, spínací a propojovací zařízení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4038600" cy="4525963"/>
          </a:xfrm>
          <a:ln/>
        </p:spPr>
        <p:txBody>
          <a:bodyPr/>
          <a:lstStyle/>
          <a:p>
            <a:pPr marL="333375" indent="-333375">
              <a:spcBef>
                <a:spcPts val="7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/>
              <a:t>X2AST/Z – tlačítko nouzového zastavení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879725"/>
            <a:ext cx="3600450" cy="29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0500"/>
            <a:ext cx="8229600" cy="13128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X2AST/Z – tlačítko nouzového zastavení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83113"/>
          </a:xfrm>
          <a:ln/>
        </p:spPr>
        <p:txBody>
          <a:bodyPr/>
          <a:lstStyle/>
          <a:p>
            <a:pPr marL="333375" indent="-333375" algn="just"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/>
              <a:t>Nevýbušné  tlačítko nouzového zastavení s aretací se používá k nouzovému vypnutí a zablokování chodu pracovních strojů s elektrickým ovládáním. Tlačítko zůstane po stisknutí ve vypnuté poloze a k obnovení pracovní funkce stroje nebo pohonu je nutno jej tahem vrátit do výchozí polohy.</a:t>
            </a:r>
          </a:p>
          <a:p>
            <a:pPr marL="333375" indent="-333375">
              <a:buClrTx/>
              <a:buSzPct val="70000"/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b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15888"/>
            <a:ext cx="8229600" cy="19224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NRS 60 – nevýbušná stykačová souprava</a:t>
            </a:r>
            <a:br>
              <a:rPr lang="en-GB" sz="4000"/>
            </a:br>
            <a:endParaRPr lang="en-GB" sz="400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1655763"/>
            <a:ext cx="4168775" cy="464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ZAM – SERVIS, s.r.o.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3375" indent="-333375"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/>
              <a:t>Jsme soukromá nezávislá firma. Zabýváme se servisem, výrobou a dodávkami elektrických, elektronických, zabezpečovacích, měřících, regulačních a analyzačních zařízení. Najdete nás v Ostravě Přívoze, kde si můžete většinu našeho sortimentu prohlédnout a případně také vyzkoušet. Máme zastoupení v Polsku a ve Slovenské Republice a řadu lokálních prodejců.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15888"/>
            <a:ext cx="8229600" cy="19224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NRS 60 – nevýbušná stykačová souprava</a:t>
            </a:r>
            <a:br>
              <a:rPr lang="en-GB" sz="4000"/>
            </a:br>
            <a:endParaRPr lang="en-GB" sz="40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/>
              <a:t>Nevýbušné stykače jsou určeny k použití v důlních dílech s prostředím s nebezpečím výbuchu metanu nebo pro vnitřní použití v prostorech jiných než  důlních s nebezpečím výbuchu metanu a prachu. Nevýbušné stykače jsou určeny k dálkovému ovládání elektrických strojů např. pohonů. Nevýbušné stykače jsou v provedení pevný závěr EExdI. Skříně jsou vyrobeny jako ocelové svařence, opatřeny ochranným povrchem (zinkování a prášková barva Komaxit). </a:t>
            </a: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/>
              <a:t>Stykač se skládá ze dvou samostatných prostorů propojených nevýbušnými průchodkami.</a:t>
            </a: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/>
              <a:t>Skříň nevýbušného stykače se skládá ze dvou částí, přístrojová část a svorkovnicová část.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0500"/>
            <a:ext cx="8229600" cy="13128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As–3c – stacionární anemometr, měřič rychlosti proudění ovzduší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63" y="2371725"/>
            <a:ext cx="575945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15888"/>
            <a:ext cx="8229600" cy="19224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As–3c – stacionární anemometr, měřič rychlosti proudění ovzduší</a:t>
            </a:r>
            <a:br>
              <a:rPr lang="en-GB" sz="4000"/>
            </a:br>
            <a:endParaRPr lang="en-GB" sz="400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3375" indent="-333375"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/>
              <a:t>Stacionární anemometr typ As-3c je určen k měření rychlosti proudění ovzduší v důlních chodbách, tunelech, kolektorech a podobně v prostředí se zvýšeným nebezpečím výbuchu metanu SNM 3.</a:t>
            </a:r>
            <a:r>
              <a:rPr lang="en-GB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15888"/>
            <a:ext cx="8229600" cy="19224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AZJ – záchranářský hovorový systém</a:t>
            </a:r>
            <a:br>
              <a:rPr lang="en-GB" sz="4000"/>
            </a:br>
            <a:endParaRPr lang="en-GB" sz="400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088" y="1619250"/>
            <a:ext cx="251936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15888"/>
            <a:ext cx="8229600" cy="19224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AZJ – záchranářský hovorový systém</a:t>
            </a:r>
            <a:br>
              <a:rPr lang="en-GB" sz="4000"/>
            </a:br>
            <a:endParaRPr lang="en-GB" sz="40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3375" indent="-333375">
              <a:lnSpc>
                <a:spcPct val="90000"/>
              </a:lnSpc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/>
              <a:t>Zařízení je určeno k hlasitému dohovoru mezi záchranářem a řídícím stanovištěm. Je vhodné všude tam, kde je třeba rychle zřídit hlasové spojení, např. při záchranářských akcích v dolech a pod. </a:t>
            </a:r>
          </a:p>
          <a:p>
            <a:pPr marL="333375" indent="-333375">
              <a:lnSpc>
                <a:spcPct val="90000"/>
              </a:lnSpc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/>
              <a:t>   Zařízení možno používat v prostorách s vysokým nebezpečím výbuchu metanu SNM3, protože je v jiskrově bezpečném provedení ExiaI.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0500"/>
            <a:ext cx="8229600" cy="13128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TSP – telefonní spojovací systém do průmyslových provozů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160588"/>
            <a:ext cx="20447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-146050"/>
            <a:ext cx="8218487" cy="19224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TSP, ZITG-02, PST  – telefonní spojovací systémy do průmyslových provozů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3375" indent="-333375">
              <a:spcBef>
                <a:spcPts val="7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/>
              <a:t> </a:t>
            </a:r>
            <a:r>
              <a:rPr lang="en-GB" sz="2800" b="1"/>
              <a:t>Zařízení pro telefonní spojení v těžkých průmyslových provozech typu TSP, PST a ZITG je učeno pro prostředí s vysokou vlhkostí ovzduší, eventuálně s kapající vodou a vysokým výskytem prachu (uhelného, kamenného) v provedení s krytím IP 65, a dále je určeno pro prostředí s nebezpečím výbuchu metanu v provedení 1 MI EEx ia I pro hlubinné doly a dále pro prostředí s nebezpečím výbuchu v chemických provozech v provedení EEx ia II.</a:t>
            </a:r>
            <a:r>
              <a:rPr lang="en-GB" sz="280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15888"/>
            <a:ext cx="8229600" cy="19224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DPS – 2000</a:t>
            </a:r>
            <a:r>
              <a:rPr lang="en-GB" sz="4000" b="0"/>
              <a:t> </a:t>
            </a:r>
            <a:r>
              <a:rPr lang="en-GB" sz="4000"/>
              <a:t>– důlní přenosový systém</a:t>
            </a:r>
            <a:br>
              <a:rPr lang="en-GB" sz="4000"/>
            </a:br>
            <a:endParaRPr lang="en-GB" sz="400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700" y="1439863"/>
            <a:ext cx="241935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15888"/>
            <a:ext cx="8229600" cy="19224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DPS – 2000</a:t>
            </a:r>
            <a:r>
              <a:rPr lang="en-GB" sz="4000" b="0"/>
              <a:t> </a:t>
            </a:r>
            <a:r>
              <a:rPr lang="en-GB" sz="4000"/>
              <a:t>– důlní přenosový systém</a:t>
            </a:r>
            <a:br>
              <a:rPr lang="en-GB" sz="4000"/>
            </a:br>
            <a:endParaRPr lang="en-GB" sz="400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/>
              <a:t>Důlní přenosový a vypínací systém je modulární systém pro obousměrný přenos informací mezi důlní částí tvořenou koncentrátory dat typ DKD 2000 s koncovými snímacími čidly a povrchovou částí tvořenou komunikační a napájecí jednotkou PKD 2000 napojenou na inteligentní koncentrátor SGS32 - tess a následně přes bezpečnostní server SGS32-server do dispečerské informační sítě na úrovni SGS32-client a následně do globální informační sítě důlního podniku. Vychází ze současných  potřeb důlních podniků přenášet na povrchové pracoviště dispečera velké množství technologických a bezpečnostních informací z dolu.</a:t>
            </a:r>
            <a:r>
              <a:rPr lang="en-GB" sz="240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0500"/>
            <a:ext cx="8229600" cy="13128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KOR-2 – kamera nevýbušná</a:t>
            </a:r>
            <a:br>
              <a:rPr lang="en-GB" sz="4000"/>
            </a:br>
            <a:endParaRPr lang="en-GB" sz="400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1619250"/>
            <a:ext cx="57150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79388"/>
            <a:ext cx="8229600" cy="3141662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ZAM –SERVIS,s.r.o.,</a:t>
            </a:r>
            <a:br>
              <a:rPr lang="en-GB" sz="4000"/>
            </a:br>
            <a:r>
              <a:rPr lang="en-GB" sz="4000"/>
              <a:t>Křišťanova 1116/14, Ostrava - Přívoz</a:t>
            </a:r>
            <a:br>
              <a:rPr lang="en-GB" sz="4000"/>
            </a:br>
            <a:r>
              <a:rPr lang="en-GB" sz="4000"/>
              <a:t/>
            </a:r>
            <a:br>
              <a:rPr lang="en-GB" sz="4000"/>
            </a:br>
            <a:endParaRPr lang="en-GB" sz="400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3" y="2682875"/>
            <a:ext cx="436245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0500"/>
            <a:ext cx="8229600" cy="13128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KOR-2 – kamera nevýbušná</a:t>
            </a:r>
            <a:br>
              <a:rPr lang="en-GB" sz="4000"/>
            </a:br>
            <a:endParaRPr lang="en-GB" sz="400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/>
              <a:t> </a:t>
            </a:r>
            <a:r>
              <a:rPr lang="en-GB" sz="2400" b="1"/>
              <a:t>Průmyslová kamera typ KOR-2.1 je určena pro vzdálené sledování zařízení a průběh technologických procesů v podzemí dolů v místech, které jsou bez stálé obsluhy v prostorech se zvýšeným nebezpečím  výbuchu metanu SNM 2 a důlními otřesy . Rovněž je určena pro prostředí ZONA 1 a  2 s nebezpečím výbuchu směsí výbušných plynů a par, ZONA 10 a 11 s nebezpečím výbuchu zápalných prachů, vláken a kovových prášků. </a:t>
            </a: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/>
              <a:t>   Kamera je v provedení EExd I/II CT6.  </a:t>
            </a: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/>
              <a:t>   Kameru je možno připojit na monitor, který je umístěn v prostředí bez nebezpečí výbuchu, nebo musí být rovněž v provedení EEx I/II CT6.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WWW.ZAM.CZ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3375" indent="-333375"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/>
              <a:t>ZAM - SERVIS s.r.o.</a:t>
            </a:r>
            <a:br>
              <a:rPr lang="en-GB" b="1"/>
            </a:br>
            <a:r>
              <a:rPr lang="en-GB"/>
              <a:t> </a:t>
            </a:r>
            <a:r>
              <a:rPr lang="en-GB" b="1"/>
              <a:t>sídlo:</a:t>
            </a:r>
            <a:r>
              <a:rPr lang="en-GB"/>
              <a:t> Křišťanova 1116/14</a:t>
            </a:r>
            <a:br>
              <a:rPr lang="en-GB"/>
            </a:br>
            <a:r>
              <a:rPr lang="en-GB"/>
              <a:t> 702 00 Ostrava-Přívoz</a:t>
            </a:r>
            <a:br>
              <a:rPr lang="en-GB"/>
            </a:br>
            <a:r>
              <a:rPr lang="en-GB"/>
              <a:t> </a:t>
            </a:r>
            <a:br>
              <a:rPr lang="en-GB"/>
            </a:br>
            <a:r>
              <a:rPr lang="en-GB"/>
              <a:t> </a:t>
            </a:r>
            <a:r>
              <a:rPr lang="en-GB" b="1"/>
              <a:t>Tel.:</a:t>
            </a:r>
            <a:r>
              <a:rPr lang="en-GB"/>
              <a:t> +420 59 613 54 22 </a:t>
            </a:r>
            <a:br>
              <a:rPr lang="en-GB"/>
            </a:br>
            <a:r>
              <a:rPr lang="en-GB"/>
              <a:t> </a:t>
            </a:r>
            <a:r>
              <a:rPr lang="en-GB" b="1"/>
              <a:t>Fax:</a:t>
            </a:r>
            <a:r>
              <a:rPr lang="en-GB"/>
              <a:t> +420 59 613 54 25</a:t>
            </a:r>
            <a:br>
              <a:rPr lang="en-GB"/>
            </a:br>
            <a:r>
              <a:rPr lang="en-GB"/>
              <a:t> </a:t>
            </a:r>
            <a:r>
              <a:rPr lang="en-GB" b="1"/>
              <a:t>e-mail:</a:t>
            </a:r>
            <a:r>
              <a:rPr lang="en-GB"/>
              <a:t> </a:t>
            </a:r>
            <a:r>
              <a:rPr lang="en-GB">
                <a:solidFill>
                  <a:srgbClr val="CCCCFF"/>
                </a:solidFill>
                <a:hlinkClick r:id="rId3"/>
              </a:rPr>
              <a:t>zam@zam.cz</a:t>
            </a:r>
            <a:r>
              <a:rPr lang="en-GB"/>
              <a:t> </a:t>
            </a: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313" y="4279900"/>
            <a:ext cx="38100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412750"/>
            <a:ext cx="8229600" cy="5707063"/>
          </a:xfrm>
          <a:ln/>
        </p:spPr>
        <p:txBody>
          <a:bodyPr/>
          <a:lstStyle/>
          <a:p>
            <a:pPr marL="333375" indent="-333375">
              <a:lnSpc>
                <a:spcPct val="8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300" b="1" i="1"/>
              <a:t>Organizační struktura</a:t>
            </a:r>
            <a:br>
              <a:rPr lang="en-GB" sz="2300" b="1" i="1"/>
            </a:br>
            <a:r>
              <a:rPr lang="en-GB" sz="2300"/>
              <a:t> Struktura firmy je podřízena hlavním aktivitám, tzn. že maximum pracovníků pracuje ve výrobě a servisu. Za významnou činnost považujeme poradenství a inženýring, které poskytuje obchodní oddělení ve spolupráci s pracovníky vývoje. Řada činností, např. Projekce, strojírenská a mechanická výroba nebo autodoprava, je zajišťována dodavatelsky.Klademe důraz na průběžnou inovací výrobků i vývoj nových výrobků</a:t>
            </a:r>
            <a:br>
              <a:rPr lang="en-GB" sz="2300"/>
            </a:br>
            <a:r>
              <a:rPr lang="en-GB" sz="2300"/>
              <a:t> </a:t>
            </a:r>
            <a:br>
              <a:rPr lang="en-GB" sz="2300"/>
            </a:br>
            <a:r>
              <a:rPr lang="en-GB" sz="2300"/>
              <a:t> </a:t>
            </a:r>
            <a:r>
              <a:rPr lang="en-GB" sz="2300" b="1" i="1"/>
              <a:t>Jak dál</a:t>
            </a:r>
            <a:br>
              <a:rPr lang="en-GB" sz="2300" b="1" i="1"/>
            </a:br>
            <a:r>
              <a:rPr lang="en-GB" sz="2300"/>
              <a:t> Dnes, více než kdy jindy, se do popředí dostává otázka kvality. To neznamená pouze bezvadné výrobky, ale celou řadu dalších věcí. Obrátí-li se na nás potenciální zákazník, může se spolehnout, že se mu budeme plně věnovat, odpovědně mu poradíme s výběrem zařízení a v termínu mu je za dohodnutých podmínek dodáme. Abychom mohli našim partnerům kvalitu garantovat, podařilo se nám splnit podmínky pro zavedení normy ISO 9001:2000. Certifikát vlastníme od roku 1999.</a:t>
            </a:r>
            <a:r>
              <a:rPr lang="en-GB" sz="240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0500"/>
            <a:ext cx="8229600" cy="13128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Výrobky do prostředí Ex v podzemí a chemii 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3375" indent="-333375">
              <a:lnSpc>
                <a:spcPct val="80000"/>
              </a:lnSpc>
              <a:spcBef>
                <a:spcPts val="7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/>
              <a:t>Zde jsou představena zařízení určená pro montáž a provoz v prostředí s nebezpečím výbuchu plynů a prachů převážně u hlubinných dolů. Hlavními atributy těchto výrobků jsou schopnost bezpečně pracovat v prostředí s nebezpečím výbuchu metanu, robustnost a provozní spolehlivost. Všechny výrobky mají atest Státní zkušebny 210 v Ostravě Radvanicích a Českého báňského úřadu.</a:t>
            </a:r>
            <a:br>
              <a:rPr lang="en-GB" sz="2800"/>
            </a:br>
            <a:r>
              <a:rPr lang="en-GB" sz="2800"/>
              <a:t/>
            </a:r>
            <a:br>
              <a:rPr lang="en-GB" sz="2800"/>
            </a:br>
            <a:r>
              <a:rPr lang="en-GB" sz="2800"/>
              <a:t>Výrobce je připraven modifikovat stávající nebo vyvinout zcela nové zařízení podle požadavků zákazníka.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0500"/>
            <a:ext cx="8229600" cy="13128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Výrobky do prostředí Ex v podzemí a chemii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78388"/>
          </a:xfrm>
          <a:ln/>
        </p:spPr>
        <p:txBody>
          <a:bodyPr/>
          <a:lstStyle/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/>
              <a:t>Měření hladin</a:t>
            </a: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/>
              <a:t>Vysokofrekvenční signalizace z klece</a:t>
            </a: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/>
              <a:t>Hlasový komunikační systém</a:t>
            </a: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/>
              <a:t>Přilbový komunikační systém</a:t>
            </a: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/>
              <a:t>Důlní merkaptanová signalizace</a:t>
            </a: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/>
              <a:t>Signalizační, spínací a propojovací zařízení</a:t>
            </a: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/>
              <a:t>Automatizační, měřící a regulační prvky</a:t>
            </a: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/>
              <a:t>Záchranářský hovorový systém</a:t>
            </a: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/>
              <a:t>Telefonní spojovací systém</a:t>
            </a: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/>
              <a:t>Distribuovaný přenosový a bezpečnostní systém</a:t>
            </a: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/>
              <a:t>Kamerový systém</a:t>
            </a:r>
          </a:p>
          <a:p>
            <a:pPr marL="333375" indent="-333375">
              <a:lnSpc>
                <a:spcPct val="90000"/>
              </a:lnSpc>
              <a:spcBef>
                <a:spcPts val="600"/>
              </a:spcBef>
              <a:buClrTx/>
              <a:buSzPct val="70000"/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400" b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15888"/>
            <a:ext cx="8229600" cy="19224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JBP-BOS – převodník D/A s JB vstupy</a:t>
            </a:r>
            <a:br>
              <a:rPr lang="en-GB" sz="4000"/>
            </a:br>
            <a:endParaRPr lang="en-GB" sz="400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350" y="1800225"/>
            <a:ext cx="3065463" cy="414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15888"/>
            <a:ext cx="8229600" cy="19224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JBP-BOS – převodník D/A s JB vstupy</a:t>
            </a:r>
            <a:br>
              <a:rPr lang="en-GB" sz="4000"/>
            </a:br>
            <a:endParaRPr lang="en-GB" sz="400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83113"/>
          </a:xfrm>
          <a:ln/>
        </p:spPr>
        <p:txBody>
          <a:bodyPr/>
          <a:lstStyle/>
          <a:p>
            <a:pPr marL="333375" indent="-333375"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/>
              <a:t>Jiskrově bezpečný převodník tzp JBP-BOS je určen k oddělení JB obvodů od silových obvodů v prostředí s nebezpečím výbuchu metanu SNM 2. </a:t>
            </a:r>
          </a:p>
          <a:p>
            <a:pPr marL="333375" indent="-333375"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/>
              <a:t>   Je možno jej např. použít pro řízení výšky hladin kapalin a sypkých látek, nebo obecně pro převod informace o změně odporu v JB obvodu na vstupu do tohoto zařízení.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-163513"/>
            <a:ext cx="8229600" cy="25320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/>
              <a:t>VFSK 41 - Vysokofrekvenční signalizace z těžní nádoby pro dvě těžní jámy</a:t>
            </a:r>
            <a:br>
              <a:rPr lang="en-GB" sz="4000"/>
            </a:br>
            <a:endParaRPr lang="en-GB" sz="400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2492375"/>
            <a:ext cx="4038600" cy="1079500"/>
          </a:xfrm>
          <a:ln/>
        </p:spPr>
        <p:txBody>
          <a:bodyPr/>
          <a:lstStyle/>
          <a:p>
            <a:pPr marL="333375" indent="-333375">
              <a:spcBef>
                <a:spcPts val="700"/>
              </a:spcBef>
              <a:buClr>
                <a:srgbClr val="FFCC00"/>
              </a:buClr>
              <a:buSzPct val="70000"/>
              <a:buFont typeface="Wingdings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/>
              <a:t>Vysílací anténa VAM (VAV)</a:t>
            </a:r>
            <a:r>
              <a:rPr lang="en-GB" sz="2800"/>
              <a:t> 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979613"/>
            <a:ext cx="3419475" cy="450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Garamond"/>
        <a:ea typeface="Lucida Sans Unicode"/>
        <a:cs typeface="Lucida Sans Unicode"/>
      </a:majorFont>
      <a:minorFont>
        <a:latin typeface="Garamond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Garamond"/>
        <a:ea typeface="Lucida Sans Unicode"/>
        <a:cs typeface="Lucida Sans Unicode"/>
      </a:majorFont>
      <a:minorFont>
        <a:latin typeface="Garamond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902</Words>
  <Application>Microsoft Office PowerPoint</Application>
  <PresentationFormat>Předvádění na obrazovce (4:3)</PresentationFormat>
  <Paragraphs>102</Paragraphs>
  <Slides>31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31</vt:i4>
      </vt:variant>
    </vt:vector>
  </HeadingPairs>
  <TitlesOfParts>
    <vt:vector size="39" baseType="lpstr">
      <vt:lpstr>Times New Roman</vt:lpstr>
      <vt:lpstr>Garamond</vt:lpstr>
      <vt:lpstr>Lucida Sans Unicode</vt:lpstr>
      <vt:lpstr>Arial</vt:lpstr>
      <vt:lpstr>Arial Unicode MS</vt:lpstr>
      <vt:lpstr>Wingdings</vt:lpstr>
      <vt:lpstr>Motiv systému Office</vt:lpstr>
      <vt:lpstr>Motiv systému Office</vt:lpstr>
      <vt:lpstr>ZAM – SERVIS </vt:lpstr>
      <vt:lpstr>ZAM – SERVIS, s.r.o.</vt:lpstr>
      <vt:lpstr>ZAM –SERVIS,s.r.o., Křišťanova 1116/14, Ostrava - Přívoz  </vt:lpstr>
      <vt:lpstr>Prezentace aplikace PowerPoint</vt:lpstr>
      <vt:lpstr>Výrobky do prostředí Ex v podzemí a chemii </vt:lpstr>
      <vt:lpstr>Výrobky do prostředí Ex v podzemí a chemii</vt:lpstr>
      <vt:lpstr>JBP-BOS – převodník D/A s JB vstupy </vt:lpstr>
      <vt:lpstr>JBP-BOS – převodník D/A s JB vstupy </vt:lpstr>
      <vt:lpstr>VFSK 41 - Vysokofrekvenční signalizace z těžní nádoby pro dvě těžní jámy </vt:lpstr>
      <vt:lpstr>VFSK 41 - Vysokofrekvenční signalizace z těžní nádoby pro dvě těžní jámy </vt:lpstr>
      <vt:lpstr>HKZ-1 – hlasový komunikační systém v těžní kleci </vt:lpstr>
      <vt:lpstr>HKZ-1 – hlasový komunikační systém v těžní kleci </vt:lpstr>
      <vt:lpstr>SEFAR AB1 – přilbový komunikační systém </vt:lpstr>
      <vt:lpstr>SEFAR AB1 – přilbový komunikační systém </vt:lpstr>
      <vt:lpstr>DMS-32 – důlní merkaptanová signalizace, evakuační systém</vt:lpstr>
      <vt:lpstr>DMS-32 – důlní merkaptanová signalizace, evakuační systém </vt:lpstr>
      <vt:lpstr>Signalizační, spínací a propojovací zařízení</vt:lpstr>
      <vt:lpstr>X2AST/Z – tlačítko nouzového zastavení</vt:lpstr>
      <vt:lpstr>NRS 60 – nevýbušná stykačová souprava </vt:lpstr>
      <vt:lpstr>NRS 60 – nevýbušná stykačová souprava </vt:lpstr>
      <vt:lpstr>As–3c – stacionární anemometr, měřič rychlosti proudění ovzduší</vt:lpstr>
      <vt:lpstr>As–3c – stacionární anemometr, měřič rychlosti proudění ovzduší </vt:lpstr>
      <vt:lpstr>AZJ – záchranářský hovorový systém </vt:lpstr>
      <vt:lpstr>AZJ – záchranářský hovorový systém </vt:lpstr>
      <vt:lpstr>TSP – telefonní spojovací systém do průmyslových provozů</vt:lpstr>
      <vt:lpstr>TSP, ZITG-02, PST  – telefonní spojovací systémy do průmyslových provozů</vt:lpstr>
      <vt:lpstr>DPS – 2000 – důlní přenosový systém </vt:lpstr>
      <vt:lpstr>DPS – 2000 – důlní přenosový systém </vt:lpstr>
      <vt:lpstr>KOR-2 – kamera nevýbušná </vt:lpstr>
      <vt:lpstr>KOR-2 – kamera nevýbušná </vt:lpstr>
      <vt:lpstr>WWW.ZAM.CZ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ZAM – SERVIS 2005</dc:title>
  <dc:creator>savkova</dc:creator>
  <cp:lastModifiedBy>ludik</cp:lastModifiedBy>
  <cp:revision>1</cp:revision>
  <cp:lastPrinted>1601-01-01T00:00:00Z</cp:lastPrinted>
  <dcterms:created xsi:type="dcterms:W3CDTF">1601-01-01T00:00:00Z</dcterms:created>
  <dcterms:modified xsi:type="dcterms:W3CDTF">2011-08-31T04:56:16Z</dcterms:modified>
</cp:coreProperties>
</file>